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640" r:id="rId2"/>
    <p:sldId id="264" r:id="rId3"/>
    <p:sldId id="875" r:id="rId4"/>
    <p:sldId id="878" r:id="rId5"/>
    <p:sldId id="877" r:id="rId6"/>
    <p:sldId id="880" r:id="rId7"/>
    <p:sldId id="889" r:id="rId8"/>
    <p:sldId id="891" r:id="rId9"/>
    <p:sldId id="890" r:id="rId10"/>
    <p:sldId id="879" r:id="rId11"/>
    <p:sldId id="883" r:id="rId12"/>
    <p:sldId id="881" r:id="rId13"/>
    <p:sldId id="882" r:id="rId14"/>
    <p:sldId id="860" r:id="rId15"/>
    <p:sldId id="861" r:id="rId16"/>
    <p:sldId id="862" r:id="rId17"/>
    <p:sldId id="866" r:id="rId18"/>
    <p:sldId id="871" r:id="rId19"/>
    <p:sldId id="873" r:id="rId20"/>
    <p:sldId id="876" r:id="rId21"/>
    <p:sldId id="867" r:id="rId22"/>
    <p:sldId id="870" r:id="rId23"/>
    <p:sldId id="874" r:id="rId24"/>
    <p:sldId id="868" r:id="rId25"/>
    <p:sldId id="351" r:id="rId26"/>
    <p:sldId id="854" r:id="rId27"/>
    <p:sldId id="855" r:id="rId28"/>
    <p:sldId id="856" r:id="rId29"/>
    <p:sldId id="857" r:id="rId30"/>
    <p:sldId id="858" r:id="rId31"/>
    <p:sldId id="859" r:id="rId32"/>
    <p:sldId id="884" r:id="rId33"/>
    <p:sldId id="895" r:id="rId34"/>
    <p:sldId id="885" r:id="rId35"/>
    <p:sldId id="894" r:id="rId36"/>
    <p:sldId id="898" r:id="rId37"/>
    <p:sldId id="899" r:id="rId38"/>
    <p:sldId id="902" r:id="rId39"/>
    <p:sldId id="896" r:id="rId40"/>
    <p:sldId id="886" r:id="rId41"/>
    <p:sldId id="892" r:id="rId42"/>
    <p:sldId id="887" r:id="rId43"/>
    <p:sldId id="897" r:id="rId44"/>
    <p:sldId id="888" r:id="rId45"/>
    <p:sldId id="911" r:id="rId46"/>
    <p:sldId id="922" r:id="rId47"/>
    <p:sldId id="912" r:id="rId48"/>
    <p:sldId id="905" r:id="rId49"/>
    <p:sldId id="906" r:id="rId50"/>
    <p:sldId id="907" r:id="rId51"/>
    <p:sldId id="893" r:id="rId52"/>
    <p:sldId id="852" r:id="rId53"/>
    <p:sldId id="908" r:id="rId54"/>
    <p:sldId id="909" r:id="rId55"/>
    <p:sldId id="91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8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8"/>
    <p:restoredTop sz="94986"/>
  </p:normalViewPr>
  <p:slideViewPr>
    <p:cSldViewPr snapToGrid="0" snapToObjects="1">
      <p:cViewPr varScale="1">
        <p:scale>
          <a:sx n="106" d="100"/>
          <a:sy n="106" d="100"/>
        </p:scale>
        <p:origin x="17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at irons, boulder">
            <a:extLst>
              <a:ext uri="{FF2B5EF4-FFF2-40B4-BE49-F238E27FC236}">
                <a16:creationId xmlns:a16="http://schemas.microsoft.com/office/drawing/2014/main" id="{648A97B7-83B4-8848-809A-42B646F8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CF0AB-650B-1F48-8B64-1D86E7249305}"/>
              </a:ext>
            </a:extLst>
          </p:cNvPr>
          <p:cNvSpPr txBox="1">
            <a:spLocks/>
          </p:cNvSpPr>
          <p:nvPr/>
        </p:nvSpPr>
        <p:spPr>
          <a:xfrm>
            <a:off x="525162" y="232090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0E75BE-7617-A045-BF47-B007C0AFC68F}"/>
              </a:ext>
            </a:extLst>
          </p:cNvPr>
          <p:cNvSpPr txBox="1">
            <a:spLocks/>
          </p:cNvSpPr>
          <p:nvPr/>
        </p:nvSpPr>
        <p:spPr>
          <a:xfrm>
            <a:off x="1143000" y="3950027"/>
            <a:ext cx="6858000" cy="16807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19: Tuesday 4/6/2021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Quiz Review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Implementing Finite Partial Maps; BSTs</a:t>
            </a:r>
          </a:p>
        </p:txBody>
      </p:sp>
    </p:spTree>
    <p:extLst>
      <p:ext uri="{BB962C8B-B14F-4D97-AF65-F5344CB8AC3E}">
        <p14:creationId xmlns:p14="http://schemas.microsoft.com/office/powerpoint/2010/main" val="369223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F88B7F-DA7C-674C-B6DC-2A58A50F2A2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7568C-5A2E-A045-97EC-1569F7F5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25398-E8F2-2341-9976-39CDD8639343}"/>
              </a:ext>
            </a:extLst>
          </p:cNvPr>
          <p:cNvSpPr txBox="1"/>
          <p:nvPr/>
        </p:nvSpPr>
        <p:spPr>
          <a:xfrm>
            <a:off x="1768642" y="1096050"/>
            <a:ext cx="594964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public interface Queue&lt;T&gt; {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</a:t>
            </a:r>
            <a:r>
              <a:rPr lang="en-US" sz="4000" dirty="0" err="1">
                <a:solidFill>
                  <a:schemeClr val="bg1"/>
                </a:solidFill>
              </a:rPr>
              <a:t>boolean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isEmpty</a:t>
            </a:r>
            <a:r>
              <a:rPr lang="en-US" sz="4000" dirty="0">
                <a:solidFill>
                  <a:schemeClr val="bg1"/>
                </a:solidFill>
              </a:rPr>
              <a:t>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int size();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void enqueue(T item);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T dequeue();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String </a:t>
            </a:r>
            <a:r>
              <a:rPr lang="en-US" sz="4000" dirty="0" err="1">
                <a:solidFill>
                  <a:schemeClr val="bg1"/>
                </a:solidFill>
              </a:rPr>
              <a:t>toString</a:t>
            </a:r>
            <a:r>
              <a:rPr lang="en-US" sz="4000" dirty="0">
                <a:solidFill>
                  <a:schemeClr val="bg1"/>
                </a:solidFill>
              </a:rPr>
              <a:t>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0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F88B7F-DA7C-674C-B6DC-2A58A50F2A2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7568C-5A2E-A045-97EC-1569F7F5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25398-E8F2-2341-9976-39CDD8639343}"/>
              </a:ext>
            </a:extLst>
          </p:cNvPr>
          <p:cNvSpPr txBox="1"/>
          <p:nvPr/>
        </p:nvSpPr>
        <p:spPr>
          <a:xfrm>
            <a:off x="60141" y="1781850"/>
            <a:ext cx="90867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public class </a:t>
            </a:r>
            <a:r>
              <a:rPr lang="en-US" sz="3200" dirty="0" err="1">
                <a:solidFill>
                  <a:schemeClr val="bg1"/>
                </a:solidFill>
              </a:rPr>
              <a:t>LinkedQueue</a:t>
            </a:r>
            <a:r>
              <a:rPr lang="en-US" sz="3200" dirty="0">
                <a:solidFill>
                  <a:schemeClr val="bg1"/>
                </a:solidFill>
              </a:rPr>
              <a:t>&lt;T&gt; implements Queue&lt;T&gt; {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</a:t>
            </a:r>
            <a:r>
              <a:rPr lang="en-US" sz="3200" dirty="0" err="1">
                <a:solidFill>
                  <a:schemeClr val="bg1"/>
                </a:solidFill>
              </a:rPr>
              <a:t>boolean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isEmpty</a:t>
            </a:r>
            <a:r>
              <a:rPr lang="en-US" sz="3200" dirty="0">
                <a:solidFill>
                  <a:schemeClr val="bg1"/>
                </a:solidFill>
              </a:rPr>
              <a:t>(){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int size()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void enqueue(T item)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T dequeue()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String </a:t>
            </a:r>
            <a:r>
              <a:rPr lang="en-US" sz="3200" dirty="0" err="1">
                <a:solidFill>
                  <a:schemeClr val="bg1"/>
                </a:solidFill>
              </a:rPr>
              <a:t>toString</a:t>
            </a:r>
            <a:r>
              <a:rPr lang="en-US" sz="3200" dirty="0">
                <a:solidFill>
                  <a:schemeClr val="bg1"/>
                </a:solidFill>
              </a:rPr>
              <a:t>()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247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F88B7F-DA7C-674C-B6DC-2A58A50F2A2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7568C-5A2E-A045-97EC-1569F7F5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25398-E8F2-2341-9976-39CDD8639343}"/>
              </a:ext>
            </a:extLst>
          </p:cNvPr>
          <p:cNvSpPr txBox="1"/>
          <p:nvPr/>
        </p:nvSpPr>
        <p:spPr>
          <a:xfrm>
            <a:off x="60141" y="1781850"/>
            <a:ext cx="90867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public class </a:t>
            </a:r>
            <a:r>
              <a:rPr lang="en-US" sz="3200" dirty="0" err="1">
                <a:solidFill>
                  <a:schemeClr val="bg1"/>
                </a:solidFill>
              </a:rPr>
              <a:t>LinkedQueue</a:t>
            </a:r>
            <a:r>
              <a:rPr lang="en-US" sz="3200" dirty="0">
                <a:solidFill>
                  <a:schemeClr val="bg1"/>
                </a:solidFill>
              </a:rPr>
              <a:t>&lt;T&gt; implements Queue&lt;T&gt; {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</a:t>
            </a:r>
            <a:r>
              <a:rPr lang="en-US" sz="3200" dirty="0" err="1">
                <a:solidFill>
                  <a:schemeClr val="bg1"/>
                </a:solidFill>
              </a:rPr>
              <a:t>boolean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isEmpty</a:t>
            </a:r>
            <a:r>
              <a:rPr lang="en-US" sz="3200" dirty="0">
                <a:solidFill>
                  <a:schemeClr val="bg1"/>
                </a:solidFill>
              </a:rPr>
              <a:t>(){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int size()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void enqueue(T item)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T dequeue()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public String </a:t>
            </a:r>
            <a:r>
              <a:rPr lang="en-US" sz="3200" dirty="0" err="1">
                <a:solidFill>
                  <a:schemeClr val="bg1"/>
                </a:solidFill>
              </a:rPr>
              <a:t>toString</a:t>
            </a:r>
            <a:r>
              <a:rPr lang="en-US" sz="3200" dirty="0">
                <a:solidFill>
                  <a:schemeClr val="bg1"/>
                </a:solidFill>
              </a:rPr>
              <a:t>() { …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2097B-7AD6-AF4F-87B4-A569965EDCE1}"/>
              </a:ext>
            </a:extLst>
          </p:cNvPr>
          <p:cNvSpPr txBox="1"/>
          <p:nvPr/>
        </p:nvSpPr>
        <p:spPr>
          <a:xfrm>
            <a:off x="1200788" y="429260"/>
            <a:ext cx="6742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Protected by copyright.</a:t>
            </a:r>
          </a:p>
        </p:txBody>
      </p:sp>
    </p:spTree>
    <p:extLst>
      <p:ext uri="{BB962C8B-B14F-4D97-AF65-F5344CB8AC3E}">
        <p14:creationId xmlns:p14="http://schemas.microsoft.com/office/powerpoint/2010/main" val="218853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F88B7F-DA7C-674C-B6DC-2A58A50F2A2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7568C-5A2E-A045-97EC-1569F7F5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25398-E8F2-2341-9976-39CDD8639343}"/>
              </a:ext>
            </a:extLst>
          </p:cNvPr>
          <p:cNvSpPr txBox="1"/>
          <p:nvPr/>
        </p:nvSpPr>
        <p:spPr>
          <a:xfrm>
            <a:off x="1768642" y="2046551"/>
            <a:ext cx="594964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public interface Queue&lt;T&gt; {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</a:t>
            </a:r>
            <a:r>
              <a:rPr lang="en-US" sz="4000" dirty="0" err="1">
                <a:solidFill>
                  <a:schemeClr val="bg1"/>
                </a:solidFill>
              </a:rPr>
              <a:t>boolean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isEmpty</a:t>
            </a:r>
            <a:r>
              <a:rPr lang="en-US" sz="4000" dirty="0">
                <a:solidFill>
                  <a:schemeClr val="bg1"/>
                </a:solidFill>
              </a:rPr>
              <a:t>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int size();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void enqueue(T item);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T dequeue();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 String </a:t>
            </a:r>
            <a:r>
              <a:rPr lang="en-US" sz="4000" dirty="0" err="1">
                <a:solidFill>
                  <a:schemeClr val="bg1"/>
                </a:solidFill>
              </a:rPr>
              <a:t>toString</a:t>
            </a:r>
            <a:r>
              <a:rPr lang="en-US" sz="4000" dirty="0">
                <a:solidFill>
                  <a:schemeClr val="bg1"/>
                </a:solidFill>
              </a:rPr>
              <a:t>();</a:t>
            </a:r>
          </a:p>
          <a:p>
            <a:r>
              <a:rPr lang="en-US" sz="4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D884F-5429-C04D-965E-09FA1F23A28E}"/>
              </a:ext>
            </a:extLst>
          </p:cNvPr>
          <p:cNvSpPr txBox="1"/>
          <p:nvPr/>
        </p:nvSpPr>
        <p:spPr>
          <a:xfrm>
            <a:off x="855213" y="340366"/>
            <a:ext cx="7433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Whether or not protected by</a:t>
            </a:r>
          </a:p>
          <a:p>
            <a:pPr algn="ctr"/>
            <a:r>
              <a:rPr lang="en-US" sz="4800" dirty="0"/>
              <a:t>copyright, subject to </a:t>
            </a:r>
            <a:r>
              <a:rPr lang="en-US" sz="4800" i="1" dirty="0"/>
              <a:t>fair use</a:t>
            </a:r>
            <a:r>
              <a:rPr lang="en-US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641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8717A-4812-8D49-8741-5D389D68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9C6F3-9A73-7F40-8130-597EFDED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6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CE79E-6B57-BE4E-A5FC-2DA7DA5443C3}"/>
              </a:ext>
            </a:extLst>
          </p:cNvPr>
          <p:cNvSpPr txBox="1"/>
          <p:nvPr/>
        </p:nvSpPr>
        <p:spPr>
          <a:xfrm>
            <a:off x="1265274" y="1637414"/>
            <a:ext cx="261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Quiz 2 – average 79</a:t>
            </a:r>
          </a:p>
        </p:txBody>
      </p:sp>
    </p:spTree>
    <p:extLst>
      <p:ext uri="{BB962C8B-B14F-4D97-AF65-F5344CB8AC3E}">
        <p14:creationId xmlns:p14="http://schemas.microsoft.com/office/powerpoint/2010/main" val="224708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D64D4-DB84-A84B-8922-2E202126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1"/>
            <a:ext cx="9144000" cy="62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9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4F687-188D-524B-96C3-7C95B776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675"/>
            <a:ext cx="9144000" cy="54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8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73384D-B028-624B-AE55-7AF6FC73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2383257"/>
            <a:ext cx="3263900" cy="2476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83D3D0-A084-6F4D-BAF2-78597587C1E0}"/>
              </a:ext>
            </a:extLst>
          </p:cNvPr>
          <p:cNvCxnSpPr/>
          <p:nvPr/>
        </p:nvCxnSpPr>
        <p:spPr>
          <a:xfrm>
            <a:off x="4367465" y="3019926"/>
            <a:ext cx="9023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06E54C-64C3-FC4C-893E-5B89CDEBA818}"/>
              </a:ext>
            </a:extLst>
          </p:cNvPr>
          <p:cNvCxnSpPr/>
          <p:nvPr/>
        </p:nvCxnSpPr>
        <p:spPr>
          <a:xfrm>
            <a:off x="3669632" y="3822031"/>
            <a:ext cx="9023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EA45B-8DFC-AA46-9952-C6CA2AC48AC4}"/>
              </a:ext>
            </a:extLst>
          </p:cNvPr>
          <p:cNvCxnSpPr/>
          <p:nvPr/>
        </p:nvCxnSpPr>
        <p:spPr>
          <a:xfrm>
            <a:off x="3669632" y="4239125"/>
            <a:ext cx="9023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92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2050D-E7F2-5246-ADE7-27DF63F3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551"/>
            <a:ext cx="9144000" cy="9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2050D-E7F2-5246-ADE7-27DF63F3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551"/>
            <a:ext cx="9144000" cy="96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4F940-5091-7842-BD58-0EA754B6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6213"/>
            <a:ext cx="9144000" cy="31847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695CFD-F295-B749-936C-13D6205A3D1A}"/>
              </a:ext>
            </a:extLst>
          </p:cNvPr>
          <p:cNvSpPr/>
          <p:nvPr/>
        </p:nvSpPr>
        <p:spPr>
          <a:xfrm>
            <a:off x="757988" y="4487780"/>
            <a:ext cx="7411453" cy="1191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3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'Always inventing, inventing, inventing': McCarthy at work in his artificial intelligence laboratory at Stanford">
            <a:extLst>
              <a:ext uri="{FF2B5EF4-FFF2-40B4-BE49-F238E27FC236}">
                <a16:creationId xmlns:a16="http://schemas.microsoft.com/office/drawing/2014/main" id="{924C2620-2314-1F45-9904-7822566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2" y="17252"/>
            <a:ext cx="9209286" cy="680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04BD4-8928-714F-8222-BA4954A2189A}"/>
              </a:ext>
            </a:extLst>
          </p:cNvPr>
          <p:cNvSpPr txBox="1"/>
          <p:nvPr/>
        </p:nvSpPr>
        <p:spPr>
          <a:xfrm>
            <a:off x="6545183" y="5878039"/>
            <a:ext cx="2359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John McCarthy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Turing Award 1971</a:t>
            </a:r>
          </a:p>
        </p:txBody>
      </p:sp>
    </p:spTree>
    <p:extLst>
      <p:ext uri="{BB962C8B-B14F-4D97-AF65-F5344CB8AC3E}">
        <p14:creationId xmlns:p14="http://schemas.microsoft.com/office/powerpoint/2010/main" val="278744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2050D-E7F2-5246-ADE7-27DF63F3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551"/>
            <a:ext cx="9144000" cy="96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4F940-5091-7842-BD58-0EA754B6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6213"/>
            <a:ext cx="9144000" cy="31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20F13-8429-EA4A-9E38-0A0F9E0F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167"/>
            <a:ext cx="9144000" cy="13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4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20F13-8429-EA4A-9E38-0A0F9E0F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167"/>
            <a:ext cx="9144000" cy="1392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DF63BB-A2CC-7248-B481-BDF6EBE4C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2815"/>
            <a:ext cx="9144000" cy="3163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7E31C7-DDDA-2D4D-8FB6-CC8BCBE2C0A9}"/>
              </a:ext>
            </a:extLst>
          </p:cNvPr>
          <p:cNvSpPr/>
          <p:nvPr/>
        </p:nvSpPr>
        <p:spPr>
          <a:xfrm>
            <a:off x="159488" y="4880344"/>
            <a:ext cx="6060559" cy="1565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20F13-8429-EA4A-9E38-0A0F9E0F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167"/>
            <a:ext cx="9144000" cy="1392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DF63BB-A2CC-7248-B481-BDF6EBE4C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2815"/>
            <a:ext cx="9144000" cy="31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9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23E4-DA8B-DB4E-8D6C-582DCD25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49BD-64F0-B446-A143-54F7A89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8"/>
            <a:ext cx="9144000" cy="17812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09B98E-D39F-B046-A0D0-636A8B67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7455"/>
            <a:ext cx="9144000" cy="34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3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8CC52-1C1C-8F40-90D7-DCADD915E439}"/>
              </a:ext>
            </a:extLst>
          </p:cNvPr>
          <p:cNvGrpSpPr/>
          <p:nvPr/>
        </p:nvGrpSpPr>
        <p:grpSpPr>
          <a:xfrm>
            <a:off x="2811513" y="537328"/>
            <a:ext cx="3520973" cy="4364832"/>
            <a:chOff x="2811513" y="1452460"/>
            <a:chExt cx="3520973" cy="43648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20BC7E-59B4-124C-B259-B9BF2B048BB2}"/>
                </a:ext>
              </a:extLst>
            </p:cNvPr>
            <p:cNvGrpSpPr/>
            <p:nvPr/>
          </p:nvGrpSpPr>
          <p:grpSpPr>
            <a:xfrm>
              <a:off x="2811513" y="1452460"/>
              <a:ext cx="3520973" cy="4364832"/>
              <a:chOff x="3032789" y="1181526"/>
              <a:chExt cx="3520973" cy="43648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0BEBC9-08EA-6141-BAE9-2A3D35CD5DD1}"/>
                  </a:ext>
                </a:extLst>
              </p:cNvPr>
              <p:cNvGrpSpPr/>
              <p:nvPr/>
            </p:nvGrpSpPr>
            <p:grpSpPr>
              <a:xfrm>
                <a:off x="3032789" y="2377523"/>
                <a:ext cx="3078421" cy="3168835"/>
                <a:chOff x="2914610" y="2018807"/>
                <a:chExt cx="3078421" cy="316883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5241615-52BC-CB42-8E1E-FC1CC5D9C8BD}"/>
                    </a:ext>
                  </a:extLst>
                </p:cNvPr>
                <p:cNvGrpSpPr/>
                <p:nvPr/>
              </p:nvGrpSpPr>
              <p:grpSpPr>
                <a:xfrm>
                  <a:off x="4128939" y="2922966"/>
                  <a:ext cx="870046" cy="924910"/>
                  <a:chOff x="766531" y="2074358"/>
                  <a:chExt cx="870046" cy="92491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4C752847-00A4-0048-AF53-F52F595AD985}"/>
                      </a:ext>
                    </a:extLst>
                  </p:cNvPr>
                  <p:cNvSpPr/>
                  <p:nvPr/>
                </p:nvSpPr>
                <p:spPr>
                  <a:xfrm>
                    <a:off x="968177" y="2074358"/>
                    <a:ext cx="552659" cy="55265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B27EDDDC-41B2-274A-BC96-3DA9FDE3D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6531" y="2457402"/>
                    <a:ext cx="431644" cy="541866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2B1C86BD-F44A-414D-8281-730F10425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041" y="2506824"/>
                    <a:ext cx="314536" cy="492444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BEC68A0-2BF7-A344-8D97-F3115176B715}"/>
                    </a:ext>
                  </a:extLst>
                </p:cNvPr>
                <p:cNvGrpSpPr/>
                <p:nvPr/>
              </p:nvGrpSpPr>
              <p:grpSpPr>
                <a:xfrm>
                  <a:off x="2914610" y="2018807"/>
                  <a:ext cx="3078421" cy="3168835"/>
                  <a:chOff x="2914610" y="2018807"/>
                  <a:chExt cx="3078421" cy="3168835"/>
                </a:xfrm>
              </p:grpSpPr>
              <p:sp>
                <p:nvSpPr>
                  <p:cNvPr id="11" name="Title 5">
                    <a:extLst>
                      <a:ext uri="{FF2B5EF4-FFF2-40B4-BE49-F238E27FC236}">
                        <a16:creationId xmlns:a16="http://schemas.microsoft.com/office/drawing/2014/main" id="{7BBAC253-332B-064B-A902-42F4AD0816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14610" y="2718080"/>
                    <a:ext cx="1093219" cy="114300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 fontScale="85000" lnSpcReduction="10000"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6600" dirty="0"/>
                      <a:t>M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0" name="Title 5">
                    <a:extLst>
                      <a:ext uri="{FF2B5EF4-FFF2-40B4-BE49-F238E27FC236}">
                        <a16:creationId xmlns:a16="http://schemas.microsoft.com/office/drawing/2014/main" id="{0C100D12-A3EF-9342-8E03-B4BA3FFD34D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427353" y="3214510"/>
                    <a:ext cx="2565678" cy="19731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6600" dirty="0"/>
                      <a:t>B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  <a:r>
                      <a:rPr lang="en-US" sz="6600" baseline="-25000" dirty="0">
                        <a:solidFill>
                          <a:srgbClr val="FF0000"/>
                        </a:solidFill>
                      </a:rPr>
                      <a:t>   </a:t>
                    </a:r>
                    <a:r>
                      <a:rPr lang="en-US" sz="6600" dirty="0"/>
                      <a:t>L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</a:p>
                </p:txBody>
              </p: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705F8B2D-2516-2D42-8C94-2F36BC7140E6}"/>
                      </a:ext>
                    </a:extLst>
                  </p:cNvPr>
                  <p:cNvGrpSpPr/>
                  <p:nvPr/>
                </p:nvGrpSpPr>
                <p:grpSpPr>
                  <a:xfrm>
                    <a:off x="3636046" y="2018807"/>
                    <a:ext cx="870046" cy="924910"/>
                    <a:chOff x="766531" y="2074358"/>
                    <a:chExt cx="870046" cy="924910"/>
                  </a:xfrm>
                </p:grpSpPr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0F4A67B6-9333-8D42-9F6F-DC265D81B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77" y="2074358"/>
                      <a:ext cx="552659" cy="55265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p:txBody>
                </p: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D0E264ED-FA02-A647-9D3A-B4EA9A8FF7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6531" y="2457402"/>
                      <a:ext cx="431644" cy="541866"/>
                    </a:xfrm>
                    <a:prstGeom prst="line">
                      <a:avLst/>
                    </a:prstGeom>
                    <a:ln w="412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52CB5CAA-3B46-6945-B54F-8CB300FF4B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22041" y="2506824"/>
                      <a:ext cx="314536" cy="492444"/>
                    </a:xfrm>
                    <a:prstGeom prst="line">
                      <a:avLst/>
                    </a:prstGeom>
                    <a:ln w="412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1" name="Title 5">
                <a:extLst>
                  <a:ext uri="{FF2B5EF4-FFF2-40B4-BE49-F238E27FC236}">
                    <a16:creationId xmlns:a16="http://schemas.microsoft.com/office/drawing/2014/main" id="{FC855107-BA93-DB41-A12A-E54D7D1E4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7444" y="2040801"/>
                <a:ext cx="1706318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5400" baseline="-25000" dirty="0">
                    <a:solidFill>
                      <a:srgbClr val="FF0000"/>
                    </a:solidFill>
                  </a:rPr>
                  <a:t>  </a:t>
                </a:r>
                <a:r>
                  <a:rPr lang="en-US" sz="5400" dirty="0"/>
                  <a:t>A</a:t>
                </a:r>
                <a:r>
                  <a:rPr lang="en-US" sz="5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495483-4814-E344-A200-422A60BF220B}"/>
                  </a:ext>
                </a:extLst>
              </p:cNvPr>
              <p:cNvGrpSpPr/>
              <p:nvPr/>
            </p:nvGrpSpPr>
            <p:grpSpPr>
              <a:xfrm>
                <a:off x="4309735" y="1181526"/>
                <a:ext cx="1271458" cy="1146267"/>
                <a:chOff x="584750" y="2074358"/>
                <a:chExt cx="1271458" cy="1146267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D1D90D8-AAD1-BB4C-A0EF-6BC361E00ECC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FF69A85-0001-3D42-8003-1E47A07C3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4750" y="2457402"/>
                  <a:ext cx="613425" cy="763223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C64A585-FDD8-6246-AFA9-E78C53158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534167" cy="713801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38BD62-534A-104F-986E-D6A85BD02C6D}"/>
                </a:ext>
              </a:extLst>
            </p:cNvPr>
            <p:cNvSpPr txBox="1"/>
            <p:nvPr/>
          </p:nvSpPr>
          <p:spPr>
            <a:xfrm>
              <a:off x="3990661" y="188492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2B80F-402B-EB48-9F76-593DC1FB7565}"/>
                </a:ext>
              </a:extLst>
            </p:cNvPr>
            <p:cNvSpPr txBox="1"/>
            <p:nvPr/>
          </p:nvSpPr>
          <p:spPr>
            <a:xfrm>
              <a:off x="5148411" y="192231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EA9BCA-2D00-7E4A-9831-94362CA72BE1}"/>
                </a:ext>
              </a:extLst>
            </p:cNvPr>
            <p:cNvSpPr txBox="1"/>
            <p:nvPr/>
          </p:nvSpPr>
          <p:spPr>
            <a:xfrm>
              <a:off x="3406364" y="296944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DE9308-9F31-124E-996D-739189494094}"/>
                </a:ext>
              </a:extLst>
            </p:cNvPr>
            <p:cNvSpPr txBox="1"/>
            <p:nvPr/>
          </p:nvSpPr>
          <p:spPr>
            <a:xfrm>
              <a:off x="3893667" y="384930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B9F9F8-E829-F848-9E47-4FC06468EDDB}"/>
                </a:ext>
              </a:extLst>
            </p:cNvPr>
            <p:cNvSpPr txBox="1"/>
            <p:nvPr/>
          </p:nvSpPr>
          <p:spPr>
            <a:xfrm>
              <a:off x="4825750" y="395116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B28D93-88F4-974B-BCA5-F8799A2F6639}"/>
                </a:ext>
              </a:extLst>
            </p:cNvPr>
            <p:cNvSpPr txBox="1"/>
            <p:nvPr/>
          </p:nvSpPr>
          <p:spPr>
            <a:xfrm>
              <a:off x="4256445" y="299403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D313A8-C092-6944-A169-E82FC102CC37}"/>
              </a:ext>
            </a:extLst>
          </p:cNvPr>
          <p:cNvSpPr txBox="1"/>
          <p:nvPr/>
        </p:nvSpPr>
        <p:spPr>
          <a:xfrm>
            <a:off x="646030" y="5120702"/>
            <a:ext cx="7715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 = </a:t>
            </a:r>
            <a:r>
              <a:rPr lang="en-US" sz="4800" dirty="0">
                <a:solidFill>
                  <a:srgbClr val="FF0000"/>
                </a:solidFill>
              </a:rPr>
              <a:t>00</a:t>
            </a:r>
            <a:r>
              <a:rPr lang="en-US" sz="4800" dirty="0"/>
              <a:t>, B = </a:t>
            </a:r>
            <a:r>
              <a:rPr lang="en-US" sz="4800" dirty="0">
                <a:solidFill>
                  <a:srgbClr val="FF0000"/>
                </a:solidFill>
              </a:rPr>
              <a:t>010</a:t>
            </a:r>
            <a:r>
              <a:rPr lang="en-US" sz="4800" dirty="0"/>
              <a:t>; L = </a:t>
            </a:r>
            <a:r>
              <a:rPr lang="en-US" sz="4800" dirty="0">
                <a:solidFill>
                  <a:srgbClr val="FF0000"/>
                </a:solidFill>
              </a:rPr>
              <a:t>011</a:t>
            </a:r>
            <a:r>
              <a:rPr lang="en-US" sz="4800" dirty="0"/>
              <a:t>; A = </a:t>
            </a:r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9BAC84-3E79-F045-877C-92287E0E131A}"/>
              </a:ext>
            </a:extLst>
          </p:cNvPr>
          <p:cNvSpPr txBox="1"/>
          <p:nvPr/>
        </p:nvSpPr>
        <p:spPr>
          <a:xfrm>
            <a:off x="594256" y="391143"/>
            <a:ext cx="2625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Huffman Coding Tree</a:t>
            </a:r>
          </a:p>
        </p:txBody>
      </p:sp>
    </p:spTree>
    <p:extLst>
      <p:ext uri="{BB962C8B-B14F-4D97-AF65-F5344CB8AC3E}">
        <p14:creationId xmlns:p14="http://schemas.microsoft.com/office/powerpoint/2010/main" val="1870263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816-1803-9C44-AD66-14B29E4E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</a:t>
            </a:r>
            <a:r>
              <a:rPr lang="en-US" dirty="0" err="1"/>
              <a:t>hexdump</a:t>
            </a:r>
            <a:r>
              <a:rPr lang="en-US" dirty="0"/>
              <a:t> of </a:t>
            </a:r>
            <a:r>
              <a:rPr lang="en-US" dirty="0" err="1"/>
              <a:t>lincoln.zip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705AA-479F-F242-B8FE-8430137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93EB8-2CA9-984A-95EB-8C1F9B76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9"/>
            <a:ext cx="9144000" cy="37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816-1803-9C44-AD66-14B29E4E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number 0x0bc0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705AA-479F-F242-B8FE-8430137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93EB8-2CA9-984A-95EB-8C1F9B76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9"/>
            <a:ext cx="9144000" cy="37363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B6EB93-4E04-234D-B58E-F96C9B4103B9}"/>
              </a:ext>
            </a:extLst>
          </p:cNvPr>
          <p:cNvSpPr/>
          <p:nvPr/>
        </p:nvSpPr>
        <p:spPr>
          <a:xfrm>
            <a:off x="1438656" y="1963149"/>
            <a:ext cx="987552" cy="365523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0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816-1803-9C44-AD66-14B29E4E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 size 0x23 = 35</a:t>
            </a:r>
            <a:r>
              <a:rPr lang="en-US" baseline="-25000" dirty="0"/>
              <a:t>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705AA-479F-F242-B8FE-8430137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93EB8-2CA9-984A-95EB-8C1F9B76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9"/>
            <a:ext cx="9144000" cy="3736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15DBED-40E5-F742-9ACF-D8BD7F6F1EC1}"/>
              </a:ext>
            </a:extLst>
          </p:cNvPr>
          <p:cNvSpPr/>
          <p:nvPr/>
        </p:nvSpPr>
        <p:spPr>
          <a:xfrm>
            <a:off x="2401824" y="1963149"/>
            <a:ext cx="1950720" cy="328947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816-1803-9C44-AD66-14B29E4E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2104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entry: 0x0a = newline, 0x19 =25</a:t>
            </a:r>
            <a:r>
              <a:rPr lang="en-US" baseline="-25000" dirty="0"/>
              <a:t>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705AA-479F-F242-B8FE-8430137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93EB8-2CA9-984A-95EB-8C1F9B76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9"/>
            <a:ext cx="9144000" cy="3736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7F9E0-F674-5F4E-BE40-15CE0995257B}"/>
              </a:ext>
            </a:extLst>
          </p:cNvPr>
          <p:cNvSpPr/>
          <p:nvPr/>
        </p:nvSpPr>
        <p:spPr>
          <a:xfrm>
            <a:off x="4315968" y="1963148"/>
            <a:ext cx="2389632" cy="353331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2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'Always inventing, inventing, inventing': McCarthy at work in his artificial intelligence laboratory at Stanford">
            <a:extLst>
              <a:ext uri="{FF2B5EF4-FFF2-40B4-BE49-F238E27FC236}">
                <a16:creationId xmlns:a16="http://schemas.microsoft.com/office/drawing/2014/main" id="{924C2620-2314-1F45-9904-7822566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2"/>
            <a:ext cx="9209286" cy="680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04BD4-8928-714F-8222-BA4954A2189A}"/>
              </a:ext>
            </a:extLst>
          </p:cNvPr>
          <p:cNvSpPr txBox="1"/>
          <p:nvPr/>
        </p:nvSpPr>
        <p:spPr>
          <a:xfrm>
            <a:off x="4391526" y="5222596"/>
            <a:ext cx="480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Inventor of LISP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Inventor of Automatic Memory     Management (Garbage Collection)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Pioneer in AI</a:t>
            </a:r>
          </a:p>
        </p:txBody>
      </p:sp>
    </p:spTree>
    <p:extLst>
      <p:ext uri="{BB962C8B-B14F-4D97-AF65-F5344CB8AC3E}">
        <p14:creationId xmlns:p14="http://schemas.microsoft.com/office/powerpoint/2010/main" val="2298804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816-1803-9C44-AD66-14B29E4E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</a:t>
            </a: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705AA-479F-F242-B8FE-8430137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93EB8-2CA9-984A-95EB-8C1F9B76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9"/>
            <a:ext cx="9144000" cy="3736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BC6889-9574-EE45-B808-20A08A813B0B}"/>
              </a:ext>
            </a:extLst>
          </p:cNvPr>
          <p:cNvSpPr/>
          <p:nvPr/>
        </p:nvSpPr>
        <p:spPr>
          <a:xfrm>
            <a:off x="4364736" y="1963149"/>
            <a:ext cx="4779264" cy="3410792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74CAF2-BD18-1D48-89E1-7C29B3E125D9}"/>
              </a:ext>
            </a:extLst>
          </p:cNvPr>
          <p:cNvSpPr/>
          <p:nvPr/>
        </p:nvSpPr>
        <p:spPr>
          <a:xfrm>
            <a:off x="1383792" y="2288730"/>
            <a:ext cx="2444496" cy="3410792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460A-5C40-1244-9532-5C140D3004D7}"/>
              </a:ext>
            </a:extLst>
          </p:cNvPr>
          <p:cNvSpPr/>
          <p:nvPr/>
        </p:nvSpPr>
        <p:spPr>
          <a:xfrm>
            <a:off x="3828288" y="2301478"/>
            <a:ext cx="536448" cy="3072463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88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816-1803-9C44-AD66-14B29E4E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Bit Stream</a:t>
            </a: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705AA-479F-F242-B8FE-8430137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93EB8-2CA9-984A-95EB-8C1F9B76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9"/>
            <a:ext cx="9144000" cy="3736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BDBD69-1730-D442-815C-0468572E74C8}"/>
              </a:ext>
            </a:extLst>
          </p:cNvPr>
          <p:cNvSpPr/>
          <p:nvPr/>
        </p:nvSpPr>
        <p:spPr>
          <a:xfrm>
            <a:off x="3889248" y="5334396"/>
            <a:ext cx="5254752" cy="365125"/>
          </a:xfrm>
          <a:prstGeom prst="rect">
            <a:avLst/>
          </a:prstGeom>
          <a:solidFill>
            <a:srgbClr val="00B0F0">
              <a:alpha val="26000"/>
            </a:srgbClr>
          </a:solidFill>
          <a:ln w="603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0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6567-AEDA-4F46-9CE8-40198E19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Finite Partial Maps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C3B85-5446-F44C-A88D-23CA89C4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F8BE1-C5FC-3441-84E4-D09C6AF68F29}"/>
              </a:ext>
            </a:extLst>
          </p:cNvPr>
          <p:cNvSpPr txBox="1"/>
          <p:nvPr/>
        </p:nvSpPr>
        <p:spPr>
          <a:xfrm>
            <a:off x="3449930" y="3961873"/>
            <a:ext cx="22441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aka</a:t>
            </a:r>
          </a:p>
          <a:p>
            <a:pPr algn="ctr"/>
            <a:r>
              <a:rPr lang="en-US" sz="2800" dirty="0"/>
              <a:t>Dictionaries</a:t>
            </a:r>
          </a:p>
          <a:p>
            <a:pPr algn="ctr"/>
            <a:r>
              <a:rPr lang="en-US" sz="2800" dirty="0"/>
              <a:t>Symbol Tables</a:t>
            </a:r>
          </a:p>
        </p:txBody>
      </p:sp>
    </p:spTree>
    <p:extLst>
      <p:ext uri="{BB962C8B-B14F-4D97-AF65-F5344CB8AC3E}">
        <p14:creationId xmlns:p14="http://schemas.microsoft.com/office/powerpoint/2010/main" val="196926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6567-AEDA-4F46-9CE8-40198E19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Partial Maps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C3B85-5446-F44C-A88D-23CA89C4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8A9AE-2B59-5845-9136-BADFDC62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631"/>
            <a:ext cx="9144000" cy="2376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59775-8ADA-FE48-9BFB-9594844F13AC}"/>
              </a:ext>
            </a:extLst>
          </p:cNvPr>
          <p:cNvSpPr txBox="1"/>
          <p:nvPr/>
        </p:nvSpPr>
        <p:spPr>
          <a:xfrm>
            <a:off x="2804336" y="4487779"/>
            <a:ext cx="3535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– a set of </a:t>
            </a:r>
            <a:r>
              <a:rPr lang="en-US" sz="3600" i="1" dirty="0"/>
              <a:t>keys</a:t>
            </a:r>
          </a:p>
          <a:p>
            <a:r>
              <a:rPr lang="en-US" sz="3600" dirty="0"/>
              <a:t>B – a set of </a:t>
            </a:r>
            <a:r>
              <a:rPr lang="en-US" sz="3600" i="1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1864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101A-6E37-F24B-B91C-38277B35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{ “Alice” : 12, “Bob” : 8 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175B1-B1D1-C74D-821B-BA8EB7A3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643444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6379-8BEE-B641-B3C8-29708E2F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1422-89BA-8345-BF78-91E24520B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Must be able to find a key </a:t>
            </a:r>
            <a:r>
              <a:rPr lang="en-US" sz="2800" dirty="0">
                <a:sym typeface="Wingdings" pitchFamily="2" charset="2"/>
              </a:rPr>
              <a:t>=&gt; need a reasonable equivalence relation on keys.</a:t>
            </a:r>
          </a:p>
          <a:p>
            <a:endParaRPr lang="en-US" sz="1500" dirty="0">
              <a:sym typeface="Wingdings" pitchFamily="2" charset="2"/>
            </a:endParaRP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  <a:p>
            <a:endParaRPr lang="en-US" sz="2800" dirty="0">
              <a:sym typeface="Wingdings" pitchFamily="2" charset="2"/>
            </a:endParaRP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3A682-9B49-6840-8CF3-7AAD471A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247291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6379-8BEE-B641-B3C8-29708E2F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1422-89BA-8345-BF78-91E24520B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Must be able to find a key </a:t>
            </a:r>
            <a:r>
              <a:rPr lang="en-US" sz="2800" dirty="0">
                <a:sym typeface="Wingdings" pitchFamily="2" charset="2"/>
              </a:rPr>
              <a:t>=&gt; need a reasonable equivalence relation on keys.</a:t>
            </a:r>
          </a:p>
          <a:p>
            <a:endParaRPr lang="en-US" sz="2800" dirty="0">
              <a:sym typeface="Wingdings" pitchFamily="2" charset="2"/>
            </a:endParaRPr>
          </a:p>
          <a:p>
            <a:r>
              <a:rPr lang="en-US" sz="2800" dirty="0">
                <a:sym typeface="Wingdings" pitchFamily="2" charset="2"/>
              </a:rPr>
              <a:t>What to do if key isn’t in the map?</a:t>
            </a:r>
          </a:p>
          <a:p>
            <a:pPr lvl="1"/>
            <a:r>
              <a:rPr lang="en-US" sz="2400" dirty="0">
                <a:sym typeface="Wingdings" pitchFamily="2" charset="2"/>
              </a:rPr>
              <a:t>Return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null </a:t>
            </a:r>
            <a:r>
              <a:rPr lang="en-US" sz="2400" dirty="0">
                <a:sym typeface="Wingdings" pitchFamily="2" charset="2"/>
              </a:rPr>
              <a:t>–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heads up: using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null</a:t>
            </a:r>
            <a:r>
              <a:rPr lang="en-US" sz="2400" dirty="0">
                <a:sym typeface="Wingdings" pitchFamily="2" charset="2"/>
              </a:rPr>
              <a:t> for 2</a:t>
            </a:r>
            <a:r>
              <a:rPr lang="en-US" sz="2400" baseline="30000" dirty="0">
                <a:sym typeface="Wingdings" pitchFamily="2" charset="2"/>
              </a:rPr>
              <a:t>nd</a:t>
            </a:r>
            <a:r>
              <a:rPr lang="en-US" sz="2400" dirty="0">
                <a:sym typeface="Wingdings" pitchFamily="2" charset="2"/>
              </a:rPr>
              <a:t> purpose here</a:t>
            </a:r>
          </a:p>
          <a:p>
            <a:pPr lvl="1"/>
            <a:r>
              <a:rPr lang="en-US" sz="2400" dirty="0">
                <a:sym typeface="Wingdings" pitchFamily="2" charset="2"/>
              </a:rPr>
              <a:t>Throw a </a:t>
            </a:r>
            <a:r>
              <a:rPr lang="en-US" sz="2400" dirty="0" err="1">
                <a:solidFill>
                  <a:srgbClr val="C00000"/>
                </a:solidFill>
                <a:sym typeface="Wingdings" pitchFamily="2" charset="2"/>
              </a:rPr>
              <a:t>java.util.NoSuchElementException</a:t>
            </a:r>
            <a:endParaRPr lang="en-US" sz="2400" dirty="0">
              <a:solidFill>
                <a:srgbClr val="C00000"/>
              </a:solidFill>
              <a:sym typeface="Wingdings" pitchFamily="2" charset="2"/>
            </a:endParaRPr>
          </a:p>
          <a:p>
            <a:pPr lvl="1"/>
            <a:r>
              <a:rPr lang="en-US" sz="2400" dirty="0">
                <a:sym typeface="Wingdings" pitchFamily="2" charset="2"/>
              </a:rPr>
              <a:t>Return </a:t>
            </a:r>
            <a:r>
              <a:rPr lang="en-US" sz="2400" dirty="0" err="1">
                <a:solidFill>
                  <a:srgbClr val="C00000"/>
                </a:solidFill>
                <a:sym typeface="Wingdings" pitchFamily="2" charset="2"/>
              </a:rPr>
              <a:t>java.util.Optional.empty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()</a:t>
            </a: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  <a:p>
            <a:endParaRPr lang="en-US" sz="2800" dirty="0">
              <a:sym typeface="Wingdings" pitchFamily="2" charset="2"/>
            </a:endParaRP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3A682-9B49-6840-8CF3-7AAD471A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26057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6379-8BEE-B641-B3C8-29708E2F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1422-89BA-8345-BF78-91E24520B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Wingdings" pitchFamily="2" charset="2"/>
              </a:rPr>
              <a:t>Which operations need to be fast? </a:t>
            </a:r>
          </a:p>
          <a:p>
            <a:pPr lvl="1"/>
            <a:r>
              <a:rPr lang="en-US" sz="2400" dirty="0">
                <a:sym typeface="Wingdings" pitchFamily="2" charset="2"/>
              </a:rPr>
              <a:t>Worst case? Average case? Amortized?</a:t>
            </a:r>
          </a:p>
          <a:p>
            <a:pPr lvl="1"/>
            <a:r>
              <a:rPr lang="en-US" sz="2400" dirty="0">
                <a:sym typeface="Wingdings" pitchFamily="2" charset="2"/>
              </a:rPr>
              <a:t>What about storage? </a:t>
            </a:r>
          </a:p>
          <a:p>
            <a:pPr lvl="1"/>
            <a:r>
              <a:rPr lang="en-US" sz="2400" dirty="0">
                <a:sym typeface="Wingdings" pitchFamily="2" charset="2"/>
              </a:rPr>
              <a:t>Locality?</a:t>
            </a: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  <a:p>
            <a:endParaRPr lang="en-US" sz="2800" dirty="0">
              <a:sym typeface="Wingdings" pitchFamily="2" charset="2"/>
            </a:endParaRP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3A682-9B49-6840-8CF3-7AAD471A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24705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6379-8BEE-B641-B3C8-29708E2F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1422-89BA-8345-BF78-91E24520B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Wingdings" pitchFamily="2" charset="2"/>
              </a:rPr>
              <a:t>Which operations need to be fast? </a:t>
            </a:r>
          </a:p>
          <a:p>
            <a:pPr lvl="1"/>
            <a:r>
              <a:rPr lang="en-US" sz="2400" dirty="0">
                <a:sym typeface="Wingdings" pitchFamily="2" charset="2"/>
              </a:rPr>
              <a:t>Worst case? Average case? Amortized?</a:t>
            </a:r>
          </a:p>
          <a:p>
            <a:pPr lvl="1"/>
            <a:r>
              <a:rPr lang="en-US" sz="2400" dirty="0">
                <a:sym typeface="Wingdings" pitchFamily="2" charset="2"/>
              </a:rPr>
              <a:t>What about storage? </a:t>
            </a:r>
          </a:p>
          <a:p>
            <a:pPr lvl="1"/>
            <a:r>
              <a:rPr lang="en-US" sz="2400" dirty="0">
                <a:sym typeface="Wingdings" pitchFamily="2" charset="2"/>
              </a:rPr>
              <a:t>Locality?</a:t>
            </a:r>
          </a:p>
          <a:p>
            <a:endParaRPr lang="en-US" sz="1500" dirty="0">
              <a:sym typeface="Wingdings" pitchFamily="2" charset="2"/>
            </a:endParaRPr>
          </a:p>
          <a:p>
            <a:r>
              <a:rPr lang="en-US" sz="2800" dirty="0">
                <a:sym typeface="Wingdings" pitchFamily="2" charset="2"/>
              </a:rPr>
              <a:t>Should the implementation be mutable or immutable?</a:t>
            </a:r>
            <a:endParaRPr lang="en-US" sz="2800" dirty="0"/>
          </a:p>
          <a:p>
            <a:endParaRPr lang="en-US" sz="2800" dirty="0">
              <a:sym typeface="Wingdings" pitchFamily="2" charset="2"/>
            </a:endParaRPr>
          </a:p>
          <a:p>
            <a:endParaRPr lang="en-US" sz="2800" dirty="0">
              <a:sym typeface="Wingdings" pitchFamily="2" charset="2"/>
            </a:endParaRPr>
          </a:p>
          <a:p>
            <a:pPr marL="0" indent="0">
              <a:buNone/>
            </a:pPr>
            <a:endParaRPr lang="en-US" sz="2800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3A682-9B49-6840-8CF3-7AAD471A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51987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17DED-560D-D34C-9484-087791FB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C459A-2050-FD4C-B413-565D8994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68"/>
            <a:ext cx="9144000" cy="4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8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7113F-EDC2-9A44-BF11-A082D92D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F07A0-7E55-7A4A-ACE7-B7FC98AA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0" y="0"/>
            <a:ext cx="6997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88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17A35-A66A-834D-97D8-1CE091AD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03CA6-4192-3943-AEE3-DB5DCD49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490"/>
            <a:ext cx="9144000" cy="38610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94BFAA-690E-064C-BB0A-226FAE53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Sedgewick &amp; Wayne’s “API”</a:t>
            </a:r>
          </a:p>
        </p:txBody>
      </p:sp>
    </p:spTree>
    <p:extLst>
      <p:ext uri="{BB962C8B-B14F-4D97-AF65-F5344CB8AC3E}">
        <p14:creationId xmlns:p14="http://schemas.microsoft.com/office/powerpoint/2010/main" val="2872537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D4200-4E5F-164B-AC30-E5ACA69D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D76D6-BF06-B748-B61B-9E10F9C5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05"/>
            <a:ext cx="9144000" cy="6112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4D82E-56E3-E24F-ADDB-2BF05380D46A}"/>
              </a:ext>
            </a:extLst>
          </p:cNvPr>
          <p:cNvSpPr txBox="1"/>
          <p:nvPr/>
        </p:nvSpPr>
        <p:spPr>
          <a:xfrm>
            <a:off x="6019800" y="2475725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 use interfaces for APIs</a:t>
            </a:r>
          </a:p>
        </p:txBody>
      </p:sp>
    </p:spTree>
    <p:extLst>
      <p:ext uri="{BB962C8B-B14F-4D97-AF65-F5344CB8AC3E}">
        <p14:creationId xmlns:p14="http://schemas.microsoft.com/office/powerpoint/2010/main" val="2683888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6379-8BEE-B641-B3C8-29708E2F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or Sorted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1422-89BA-8345-BF78-91E24520B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46168" cy="4525963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itchFamily="2" charset="2"/>
              </a:rPr>
              <a:t>If there is a total order on keys – </a:t>
            </a:r>
            <a:r>
              <a:rPr lang="en-US" sz="2800" i="1" dirty="0">
                <a:sym typeface="Wingdings" pitchFamily="2" charset="2"/>
              </a:rPr>
              <a:t>Ordered (or Sorted) Maps</a:t>
            </a:r>
            <a:endParaRPr lang="en-US" sz="2800" dirty="0">
              <a:sym typeface="Wingdings" pitchFamily="2" charset="2"/>
            </a:endParaRPr>
          </a:p>
          <a:p>
            <a:pPr lvl="1"/>
            <a:r>
              <a:rPr lang="en-US" sz="2400" dirty="0">
                <a:sym typeface="Wingdings" pitchFamily="2" charset="2"/>
              </a:rPr>
              <a:t>can implement additional operations related to the order and </a:t>
            </a:r>
          </a:p>
          <a:p>
            <a:pPr lvl="1"/>
            <a:r>
              <a:rPr lang="en-US" sz="2400" dirty="0">
                <a:sym typeface="Wingdings" pitchFamily="2" charset="2"/>
              </a:rPr>
              <a:t>can consider data structures supporting efficient operations leveraging the order.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3A682-9B49-6840-8CF3-7AAD471A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96769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FCDA7-5E81-E349-B5A2-5894DD07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A7A67-847E-404F-9996-6D8270F4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78"/>
            <a:ext cx="9144000" cy="44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2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496A-9A62-4E44-AAC4-9BF589FA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3CD3-F21C-AB4D-B9DE-368F430D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61947" cy="4525963"/>
          </a:xfrm>
        </p:spPr>
        <p:txBody>
          <a:bodyPr>
            <a:normAutofit/>
          </a:bodyPr>
          <a:lstStyle/>
          <a:p>
            <a:r>
              <a:rPr lang="en-US" dirty="0"/>
              <a:t>Simple binary search trees (Ordered, SW 3.2)</a:t>
            </a:r>
          </a:p>
          <a:p>
            <a:endParaRPr lang="en-US" dirty="0"/>
          </a:p>
          <a:p>
            <a:r>
              <a:rPr lang="en-US" dirty="0"/>
              <a:t>Balanced binary search trees (Ordered, SW 3.3)</a:t>
            </a:r>
          </a:p>
          <a:p>
            <a:endParaRPr lang="en-US" dirty="0"/>
          </a:p>
          <a:p>
            <a:r>
              <a:rPr lang="en-US" dirty="0"/>
              <a:t>Hash Tables (Unordered, SW 3.4)</a:t>
            </a:r>
          </a:p>
          <a:p>
            <a:endParaRPr lang="en-US" dirty="0"/>
          </a:p>
          <a:p>
            <a:r>
              <a:rPr lang="en-US" dirty="0"/>
              <a:t>Skip Lists (Ordered, not covered in SW)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8DF9-97F8-AB4B-B251-845D5A82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947321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4186991" y="1147609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288308" y="446006"/>
            <a:ext cx="44682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Binary Search Trees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Smaller keys to the left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Larger keys to the 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B3701-4958-C44A-BB11-86E047D576AE}"/>
              </a:ext>
            </a:extLst>
          </p:cNvPr>
          <p:cNvSpPr txBox="1"/>
          <p:nvPr/>
        </p:nvSpPr>
        <p:spPr>
          <a:xfrm>
            <a:off x="1212567" y="3529248"/>
            <a:ext cx="2191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C00000"/>
                </a:solidFill>
              </a:rPr>
              <a:t>bst.get</a:t>
            </a:r>
            <a:r>
              <a:rPr lang="en-US" sz="4000" dirty="0">
                <a:solidFill>
                  <a:srgbClr val="C00000"/>
                </a:solidFill>
              </a:rPr>
              <a:t>(K)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58A6DF-2975-0C45-9977-8F4B5839CC87}"/>
              </a:ext>
            </a:extLst>
          </p:cNvPr>
          <p:cNvCxnSpPr>
            <a:cxnSpLocks/>
          </p:cNvCxnSpPr>
          <p:nvPr/>
        </p:nvCxnSpPr>
        <p:spPr>
          <a:xfrm flipH="1">
            <a:off x="5558591" y="1947281"/>
            <a:ext cx="397042" cy="5525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C30C1-A1EA-E242-BD94-01E143FD88C3}"/>
              </a:ext>
            </a:extLst>
          </p:cNvPr>
          <p:cNvCxnSpPr>
            <a:cxnSpLocks/>
          </p:cNvCxnSpPr>
          <p:nvPr/>
        </p:nvCxnSpPr>
        <p:spPr>
          <a:xfrm>
            <a:off x="6045870" y="3630293"/>
            <a:ext cx="342900" cy="50579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84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2A39-A5E0-3347-9B69-790C9DD0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314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Operations on BSTs must </a:t>
            </a:r>
            <a:br>
              <a:rPr lang="en-US" dirty="0"/>
            </a:br>
            <a:r>
              <a:rPr lang="en-US" dirty="0"/>
              <a:t>Preserve the Invariants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DAC90-7BAF-F34E-92A5-93A19959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481833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242312" y="1689033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945975" y="217502"/>
            <a:ext cx="725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BSTs: Smaller to the left, larger to the 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B3701-4958-C44A-BB11-86E047D576AE}"/>
              </a:ext>
            </a:extLst>
          </p:cNvPr>
          <p:cNvSpPr txBox="1"/>
          <p:nvPr/>
        </p:nvSpPr>
        <p:spPr>
          <a:xfrm>
            <a:off x="3558434" y="1859528"/>
            <a:ext cx="1956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C00000"/>
                </a:solidFill>
              </a:rPr>
              <a:t>bst.put</a:t>
            </a:r>
            <a:r>
              <a:rPr lang="en-US" sz="2800" dirty="0">
                <a:solidFill>
                  <a:srgbClr val="C00000"/>
                </a:solidFill>
              </a:rPr>
              <a:t>(S, 3)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1EE8AD-B4F3-3B48-9334-7870F5B66465}"/>
              </a:ext>
            </a:extLst>
          </p:cNvPr>
          <p:cNvGrpSpPr/>
          <p:nvPr/>
        </p:nvGrpSpPr>
        <p:grpSpPr>
          <a:xfrm>
            <a:off x="4259182" y="1689033"/>
            <a:ext cx="4656221" cy="4186990"/>
            <a:chOff x="4186991" y="1147609"/>
            <a:chExt cx="4656221" cy="418699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EF7154-0FB6-2741-910B-225D958BE667}"/>
                </a:ext>
              </a:extLst>
            </p:cNvPr>
            <p:cNvSpPr/>
            <p:nvPr/>
          </p:nvSpPr>
          <p:spPr>
            <a:xfrm>
              <a:off x="6015791" y="1147609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5D6FC91-9E0D-8147-BDED-2CAA2C269EBC}"/>
                </a:ext>
              </a:extLst>
            </p:cNvPr>
            <p:cNvSpPr/>
            <p:nvPr/>
          </p:nvSpPr>
          <p:spPr>
            <a:xfrm>
              <a:off x="5101391" y="2783904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8EDB790-2536-8744-8DE8-81C9070246A5}"/>
                </a:ext>
              </a:extLst>
            </p:cNvPr>
            <p:cNvSpPr/>
            <p:nvPr/>
          </p:nvSpPr>
          <p:spPr>
            <a:xfrm>
              <a:off x="4186991" y="4420199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3EB2ED-580A-084B-A8F5-35889A56ABA9}"/>
                </a:ext>
              </a:extLst>
            </p:cNvPr>
            <p:cNvSpPr/>
            <p:nvPr/>
          </p:nvSpPr>
          <p:spPr>
            <a:xfrm>
              <a:off x="6930191" y="2783904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351341-B700-3A49-95A9-8A6BFDDD3469}"/>
                </a:ext>
              </a:extLst>
            </p:cNvPr>
            <p:cNvSpPr/>
            <p:nvPr/>
          </p:nvSpPr>
          <p:spPr>
            <a:xfrm>
              <a:off x="6015791" y="4420199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6FE0FB-74AE-C449-A865-038CBD38B10B}"/>
                </a:ext>
              </a:extLst>
            </p:cNvPr>
            <p:cNvCxnSpPr/>
            <p:nvPr/>
          </p:nvCxnSpPr>
          <p:spPr>
            <a:xfrm flipH="1">
              <a:off x="5787191" y="206200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86F8D7-D6F7-E443-A9B9-2D261097ACAF}"/>
                </a:ext>
              </a:extLst>
            </p:cNvPr>
            <p:cNvCxnSpPr/>
            <p:nvPr/>
          </p:nvCxnSpPr>
          <p:spPr>
            <a:xfrm flipH="1">
              <a:off x="4812633" y="3698304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B3B5969-12ED-C24F-A9C5-4A893F328672}"/>
                </a:ext>
              </a:extLst>
            </p:cNvPr>
            <p:cNvCxnSpPr>
              <a:cxnSpLocks/>
            </p:cNvCxnSpPr>
            <p:nvPr/>
          </p:nvCxnSpPr>
          <p:spPr>
            <a:xfrm>
              <a:off x="5787191" y="3714011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BD6773-0503-1447-9D08-B5168006B562}"/>
                </a:ext>
              </a:extLst>
            </p:cNvPr>
            <p:cNvCxnSpPr>
              <a:cxnSpLocks/>
            </p:cNvCxnSpPr>
            <p:nvPr/>
          </p:nvCxnSpPr>
          <p:spPr>
            <a:xfrm>
              <a:off x="6641433" y="2069863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F0A8B22-74CB-B54A-81C3-BFFA21F933BD}"/>
                </a:ext>
              </a:extLst>
            </p:cNvPr>
            <p:cNvCxnSpPr>
              <a:cxnSpLocks/>
            </p:cNvCxnSpPr>
            <p:nvPr/>
          </p:nvCxnSpPr>
          <p:spPr>
            <a:xfrm>
              <a:off x="6986242" y="2021283"/>
              <a:ext cx="342900" cy="50579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66642F-D4F5-E644-97BF-ADB3F3910415}"/>
                </a:ext>
              </a:extLst>
            </p:cNvPr>
            <p:cNvSpPr/>
            <p:nvPr/>
          </p:nvSpPr>
          <p:spPr>
            <a:xfrm>
              <a:off x="7928812" y="4399642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464678-A54F-C24C-89CD-BAC1F7C8D8D8}"/>
                </a:ext>
              </a:extLst>
            </p:cNvPr>
            <p:cNvCxnSpPr>
              <a:cxnSpLocks/>
            </p:cNvCxnSpPr>
            <p:nvPr/>
          </p:nvCxnSpPr>
          <p:spPr>
            <a:xfrm>
              <a:off x="7700212" y="3693454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B6C61C8-15CE-BF46-82FA-820F57987B28}"/>
                </a:ext>
              </a:extLst>
            </p:cNvPr>
            <p:cNvCxnSpPr>
              <a:cxnSpLocks/>
            </p:cNvCxnSpPr>
            <p:nvPr/>
          </p:nvCxnSpPr>
          <p:spPr>
            <a:xfrm>
              <a:off x="7961899" y="3600696"/>
              <a:ext cx="342900" cy="50579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574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3693695" y="1147609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557449" y="1195811"/>
            <a:ext cx="4014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the tree is balanced, log</a:t>
            </a:r>
            <a:r>
              <a:rPr lang="en-US" sz="3200" baseline="-25000" dirty="0"/>
              <a:t>2</a:t>
            </a:r>
            <a:r>
              <a:rPr lang="en-US" sz="3200" dirty="0"/>
              <a:t> insertion and find time.</a:t>
            </a:r>
          </a:p>
        </p:txBody>
      </p:sp>
    </p:spTree>
    <p:extLst>
      <p:ext uri="{BB962C8B-B14F-4D97-AF65-F5344CB8AC3E}">
        <p14:creationId xmlns:p14="http://schemas.microsoft.com/office/powerpoint/2010/main" val="807151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5CDF5A-A002-D743-987E-DDE09349CD1B}"/>
              </a:ext>
            </a:extLst>
          </p:cNvPr>
          <p:cNvGrpSpPr/>
          <p:nvPr/>
        </p:nvGrpSpPr>
        <p:grpSpPr>
          <a:xfrm>
            <a:off x="4156912" y="521971"/>
            <a:ext cx="3807996" cy="5382329"/>
            <a:chOff x="3844088" y="521971"/>
            <a:chExt cx="3807996" cy="538232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F8287-BEF0-AC42-9C3C-588A65F14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0892" y="979171"/>
              <a:ext cx="3043992" cy="46802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5811252" y="194454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4806616" y="34290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3844088" y="49899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6737684" y="521971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535378" y="504215"/>
            <a:ext cx="44577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Structure of tree depends on insertion order. </a:t>
            </a:r>
          </a:p>
          <a:p>
            <a:endParaRPr lang="en-US" sz="3200" dirty="0"/>
          </a:p>
          <a:p>
            <a:r>
              <a:rPr lang="en-US" sz="3200" dirty="0"/>
              <a:t>With an unlucky insertion order, the tree behaves like a singly-linked list.</a:t>
            </a:r>
          </a:p>
        </p:txBody>
      </p:sp>
    </p:spTree>
    <p:extLst>
      <p:ext uri="{BB962C8B-B14F-4D97-AF65-F5344CB8AC3E}">
        <p14:creationId xmlns:p14="http://schemas.microsoft.com/office/powerpoint/2010/main" val="169451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D2C2E-8208-BF42-A07A-1B464E45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6" name="Picture 2" descr="Largest known asteroid to fly past Earth in 2021: All you need to know  about the March 21 event - The Financial Express">
            <a:extLst>
              <a:ext uri="{FF2B5EF4-FFF2-40B4-BE49-F238E27FC236}">
                <a16:creationId xmlns:a16="http://schemas.microsoft.com/office/drawing/2014/main" id="{BCD17A93-4ECB-1345-8395-8B9A57A1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518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85DB2-5905-2B4F-840B-04F0A1864E38}"/>
              </a:ext>
            </a:extLst>
          </p:cNvPr>
          <p:cNvSpPr txBox="1"/>
          <p:nvPr/>
        </p:nvSpPr>
        <p:spPr>
          <a:xfrm>
            <a:off x="85060" y="202289"/>
            <a:ext cx="49591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Google v Oracle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 Supreme Court (6-2) 4/5/2021: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Re-use of APIs (interfaces) are subject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the </a:t>
            </a:r>
            <a:r>
              <a:rPr lang="en-US" sz="2400" i="1" dirty="0">
                <a:solidFill>
                  <a:schemeClr val="bg1"/>
                </a:solidFill>
              </a:rPr>
              <a:t>fair use </a:t>
            </a:r>
            <a:r>
              <a:rPr lang="en-US" sz="2400" dirty="0">
                <a:solidFill>
                  <a:schemeClr val="bg1"/>
                </a:solidFill>
              </a:rPr>
              <a:t>exception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of copyright law.</a:t>
            </a:r>
          </a:p>
        </p:txBody>
      </p:sp>
    </p:spTree>
    <p:extLst>
      <p:ext uri="{BB962C8B-B14F-4D97-AF65-F5344CB8AC3E}">
        <p14:creationId xmlns:p14="http://schemas.microsoft.com/office/powerpoint/2010/main" val="2553597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3693695" y="1147609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557449" y="1195811"/>
            <a:ext cx="40145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Balanced binary search trees ensure that the tree remains well-balanced.</a:t>
            </a:r>
          </a:p>
        </p:txBody>
      </p:sp>
    </p:spTree>
    <p:extLst>
      <p:ext uri="{BB962C8B-B14F-4D97-AF65-F5344CB8AC3E}">
        <p14:creationId xmlns:p14="http://schemas.microsoft.com/office/powerpoint/2010/main" val="179281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2FBF04-DEAB-8C4C-8F2D-BCBC883A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4" y="0"/>
            <a:ext cx="8489092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8A95A-A4DB-F442-969A-61CDEC0C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847227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47CC5-E1AA-4142-87FD-BF17E741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C3BD4-CD0E-B54D-9C25-0626328D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981"/>
            <a:ext cx="9144000" cy="32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1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3693695" y="1147609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557449" y="1195811"/>
            <a:ext cx="401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the </a:t>
            </a:r>
            <a:r>
              <a:rPr lang="en-US" sz="3200" i="1" dirty="0"/>
              <a:t>minimal</a:t>
            </a:r>
            <a:r>
              <a:rPr lang="en-US" sz="3200" dirty="0"/>
              <a:t> key E – go left.</a:t>
            </a:r>
          </a:p>
          <a:p>
            <a:endParaRPr lang="en-US" sz="3200" dirty="0"/>
          </a:p>
          <a:p>
            <a:r>
              <a:rPr lang="en-US" sz="3200" dirty="0"/>
              <a:t>Finding the </a:t>
            </a:r>
            <a:r>
              <a:rPr lang="en-US" sz="3200" i="1" dirty="0"/>
              <a:t>maximal</a:t>
            </a:r>
            <a:r>
              <a:rPr lang="en-US" sz="3200" dirty="0"/>
              <a:t> key R – go right.</a:t>
            </a:r>
          </a:p>
        </p:txBody>
      </p:sp>
    </p:spTree>
    <p:extLst>
      <p:ext uri="{BB962C8B-B14F-4D97-AF65-F5344CB8AC3E}">
        <p14:creationId xmlns:p14="http://schemas.microsoft.com/office/powerpoint/2010/main" val="139418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3814015" y="1147609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557449" y="1195811"/>
            <a:ext cx="42792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</a:t>
            </a:r>
            <a:r>
              <a:rPr lang="en-US" sz="3200" i="1" dirty="0"/>
              <a:t>ceiling</a:t>
            </a:r>
            <a:r>
              <a:rPr lang="en-US" sz="3200" dirty="0"/>
              <a:t> of key H is H.</a:t>
            </a:r>
          </a:p>
          <a:p>
            <a:endParaRPr lang="en-US" sz="3200" dirty="0"/>
          </a:p>
          <a:p>
            <a:r>
              <a:rPr lang="en-US" sz="3200" dirty="0"/>
              <a:t>The ceiling of N is R.</a:t>
            </a:r>
          </a:p>
          <a:p>
            <a:endParaRPr lang="en-US" sz="3200" dirty="0"/>
          </a:p>
          <a:p>
            <a:r>
              <a:rPr lang="en-US" sz="3200" dirty="0"/>
              <a:t>The ceiling of J is K.</a:t>
            </a:r>
          </a:p>
          <a:p>
            <a:endParaRPr lang="en-US" sz="3200" dirty="0"/>
          </a:p>
          <a:p>
            <a:r>
              <a:rPr lang="en-US" sz="3200" dirty="0"/>
              <a:t>The ceiling of S</a:t>
            </a:r>
          </a:p>
          <a:p>
            <a:r>
              <a:rPr lang="en-US" sz="3200" dirty="0"/>
              <a:t>doesn’t exist.</a:t>
            </a:r>
          </a:p>
        </p:txBody>
      </p:sp>
    </p:spTree>
    <p:extLst>
      <p:ext uri="{BB962C8B-B14F-4D97-AF65-F5344CB8AC3E}">
        <p14:creationId xmlns:p14="http://schemas.microsoft.com/office/powerpoint/2010/main" val="2765564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C994-B9CC-434E-ACF1-3CD6064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851CB-8AB4-0B4E-B271-2070A5B9966B}"/>
              </a:ext>
            </a:extLst>
          </p:cNvPr>
          <p:cNvGrpSpPr/>
          <p:nvPr/>
        </p:nvGrpSpPr>
        <p:grpSpPr>
          <a:xfrm>
            <a:off x="3814015" y="1147609"/>
            <a:ext cx="3657600" cy="4186990"/>
            <a:chOff x="2286000" y="878305"/>
            <a:chExt cx="3657600" cy="4186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291257-3DFB-504E-9C0C-6D5281B9FFB7}"/>
                </a:ext>
              </a:extLst>
            </p:cNvPr>
            <p:cNvSpPr/>
            <p:nvPr/>
          </p:nvSpPr>
          <p:spPr>
            <a:xfrm>
              <a:off x="4114800" y="87830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44928-AF2A-5641-A53E-1B8C1EF02BF4}"/>
                </a:ext>
              </a:extLst>
            </p:cNvPr>
            <p:cNvSpPr/>
            <p:nvPr/>
          </p:nvSpPr>
          <p:spPr>
            <a:xfrm>
              <a:off x="3200400" y="2514600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177966-9D37-3746-8EE7-FB351A6577B7}"/>
                </a:ext>
              </a:extLst>
            </p:cNvPr>
            <p:cNvSpPr/>
            <p:nvPr/>
          </p:nvSpPr>
          <p:spPr>
            <a:xfrm>
              <a:off x="22860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D27B40-F68A-264B-B120-9A4CD34D1AF5}"/>
                </a:ext>
              </a:extLst>
            </p:cNvPr>
            <p:cNvSpPr/>
            <p:nvPr/>
          </p:nvSpPr>
          <p:spPr>
            <a:xfrm>
              <a:off x="5029200" y="2514600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363F6-455E-9A46-9E5C-2736497F9F2A}"/>
                </a:ext>
              </a:extLst>
            </p:cNvPr>
            <p:cNvSpPr/>
            <p:nvPr/>
          </p:nvSpPr>
          <p:spPr>
            <a:xfrm>
              <a:off x="4114800" y="415089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CB3CCF-CCCC-E246-8FD6-33AF3C3DE834}"/>
                </a:ext>
              </a:extLst>
            </p:cNvPr>
            <p:cNvCxnSpPr/>
            <p:nvPr/>
          </p:nvCxnSpPr>
          <p:spPr>
            <a:xfrm flipH="1">
              <a:off x="3886200" y="1792705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FBCA4-022D-7444-AAC4-6A45F4A5E6AB}"/>
                </a:ext>
              </a:extLst>
            </p:cNvPr>
            <p:cNvCxnSpPr/>
            <p:nvPr/>
          </p:nvCxnSpPr>
          <p:spPr>
            <a:xfrm flipH="1">
              <a:off x="2911642" y="3429000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6E36D-AD96-1E42-8CAE-0AE8C05E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444707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9F2224-1F68-804C-806F-639957E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42" y="1800559"/>
              <a:ext cx="517358" cy="72189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CCF95-991E-B945-AE59-AB124D516BBB}"/>
              </a:ext>
            </a:extLst>
          </p:cNvPr>
          <p:cNvSpPr txBox="1"/>
          <p:nvPr/>
        </p:nvSpPr>
        <p:spPr>
          <a:xfrm>
            <a:off x="557449" y="1195811"/>
            <a:ext cx="3677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time: </a:t>
            </a:r>
          </a:p>
          <a:p>
            <a:r>
              <a:rPr lang="en-US" sz="3200" dirty="0"/>
              <a:t>How to delete a key?</a:t>
            </a:r>
          </a:p>
        </p:txBody>
      </p:sp>
    </p:spTree>
    <p:extLst>
      <p:ext uri="{BB962C8B-B14F-4D97-AF65-F5344CB8AC3E}">
        <p14:creationId xmlns:p14="http://schemas.microsoft.com/office/powerpoint/2010/main" val="91582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B9552-50DD-214F-B525-5C8A33B5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976DF-A283-4640-9338-530D4211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76"/>
            <a:ext cx="9144000" cy="57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C7E2B1-EAA3-BB42-B314-D9ED3CE4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435100"/>
            <a:ext cx="7988300" cy="3987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983BB-8082-384D-948F-98E16BE4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EF40D8-115E-3849-B81A-5881518A6D4E}"/>
              </a:ext>
            </a:extLst>
          </p:cNvPr>
          <p:cNvSpPr/>
          <p:nvPr/>
        </p:nvSpPr>
        <p:spPr>
          <a:xfrm>
            <a:off x="1106900" y="1708485"/>
            <a:ext cx="7134395" cy="356134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8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64F46-85A6-364A-BFEC-D582E64D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566"/>
            <a:ext cx="9144000" cy="34454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983BB-8082-384D-948F-98E16BE4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EF40D8-115E-3849-B81A-5881518A6D4E}"/>
              </a:ext>
            </a:extLst>
          </p:cNvPr>
          <p:cNvSpPr/>
          <p:nvPr/>
        </p:nvSpPr>
        <p:spPr>
          <a:xfrm>
            <a:off x="1431755" y="1804733"/>
            <a:ext cx="6268452" cy="212958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0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983BB-8082-384D-948F-98E16BE4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197DD-FEDF-4349-9CB6-BC0F4176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84"/>
            <a:ext cx="9144000" cy="43204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F40D8-115E-3849-B81A-5881518A6D4E}"/>
              </a:ext>
            </a:extLst>
          </p:cNvPr>
          <p:cNvSpPr/>
          <p:nvPr/>
        </p:nvSpPr>
        <p:spPr>
          <a:xfrm>
            <a:off x="1431755" y="1804733"/>
            <a:ext cx="6268452" cy="212958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53898</TotalTime>
  <Words>1033</Words>
  <Application>Microsoft Macintosh PowerPoint</Application>
  <PresentationFormat>On-screen Show (4:3)</PresentationFormat>
  <Paragraphs>240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Unix hexdump of lincoln.zip</vt:lpstr>
      <vt:lpstr>magic number 0x0bc0</vt:lpstr>
      <vt:lpstr>Frequency table size 0x23 = 3510</vt:lpstr>
      <vt:lpstr>Table entry: 0x0a = newline, 0x19 =2510</vt:lpstr>
      <vt:lpstr>Frequency Table</vt:lpstr>
      <vt:lpstr>Start of Bit Stream</vt:lpstr>
      <vt:lpstr>Finite Partial Maps</vt:lpstr>
      <vt:lpstr>Finite Partial Maps</vt:lpstr>
      <vt:lpstr>{ “Alice” : 12, “Bob” : 8 }</vt:lpstr>
      <vt:lpstr>General Considerations</vt:lpstr>
      <vt:lpstr>General Considerations</vt:lpstr>
      <vt:lpstr>General Considerations</vt:lpstr>
      <vt:lpstr>General Considerations</vt:lpstr>
      <vt:lpstr>PowerPoint Presentation</vt:lpstr>
      <vt:lpstr>Sedgewick &amp; Wayne’s “API”</vt:lpstr>
      <vt:lpstr>PowerPoint Presentation</vt:lpstr>
      <vt:lpstr>Ordered or Sorted Maps</vt:lpstr>
      <vt:lpstr>PowerPoint Presentation</vt:lpstr>
      <vt:lpstr>Implementations</vt:lpstr>
      <vt:lpstr>PowerPoint Presentation</vt:lpstr>
      <vt:lpstr>Operations on BSTs must  Preserve the Invariants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614</cp:revision>
  <cp:lastPrinted>2021-03-08T20:57:25Z</cp:lastPrinted>
  <dcterms:created xsi:type="dcterms:W3CDTF">2010-11-01T18:39:22Z</dcterms:created>
  <dcterms:modified xsi:type="dcterms:W3CDTF">2021-04-12T20:38:31Z</dcterms:modified>
</cp:coreProperties>
</file>